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59" r:id="rId3"/>
    <p:sldId id="260" r:id="rId4"/>
    <p:sldId id="262" r:id="rId5"/>
    <p:sldId id="265" r:id="rId6"/>
    <p:sldId id="272" r:id="rId7"/>
    <p:sldId id="27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00" y="-90"/>
      </p:cViewPr>
      <p:guideLst>
        <p:guide orient="horz" pos="2160"/>
        <p:guide pos="2880"/>
      </p:guideLst>
    </p:cSldViewPr>
  </p:slideViewPr>
  <p:notesTextViewPr>
    <p:cViewPr>
      <p:scale>
        <a:sx n="1" d="1"/>
        <a:sy n="1" d="1"/>
      </p:scale>
      <p:origin x="0" y="27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AB79C-5B90-4AC8-801F-7D7E2D30EB83}" type="datetimeFigureOut">
              <a:rPr lang="en-US" smtClean="0"/>
              <a:t>3/31/2016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BA867-380C-4537-A725-4ED21E609140}" type="slidenum">
              <a:rPr lang="en-US" smtClean="0"/>
              <a:t>‹#›</a:t>
            </a:fld>
            <a:endParaRPr lang="en-US" dirty="0"/>
          </a:p>
        </p:txBody>
      </p:sp>
    </p:spTree>
    <p:extLst>
      <p:ext uri="{BB962C8B-B14F-4D97-AF65-F5344CB8AC3E}">
        <p14:creationId xmlns:p14="http://schemas.microsoft.com/office/powerpoint/2010/main" val="230827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smtClean="0"/>
              <a:t>Our team is in place to support the Maritime and Land Supply chains.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144588" y="685800"/>
            <a:ext cx="4572000" cy="3429000"/>
          </a:xfrm>
          <a:ln/>
        </p:spPr>
      </p:sp>
      <p:sp>
        <p:nvSpPr>
          <p:cNvPr id="22530" name="Rectangle 3"/>
          <p:cNvSpPr>
            <a:spLocks noGrp="1" noChangeArrowheads="1"/>
          </p:cNvSpPr>
          <p:nvPr>
            <p:ph type="body" idx="1"/>
          </p:nvPr>
        </p:nvSpPr>
        <p:spPr>
          <a:noFill/>
          <a:ln/>
        </p:spPr>
        <p:txBody>
          <a:bodyPr/>
          <a:lstStyle/>
          <a:p>
            <a:pPr eaLnBrk="1" hangingPunct="1"/>
            <a:r>
              <a:rPr lang="en-US" dirty="0" smtClean="0"/>
              <a:t>Our team VE, Land, </a:t>
            </a:r>
            <a:r>
              <a:rPr lang="en-US" dirty="0" smtClean="0"/>
              <a:t>Maritime, </a:t>
            </a:r>
            <a:r>
              <a:rPr lang="en-US" dirty="0" smtClean="0"/>
              <a:t>and Contractors. TO support a variety of persons and offices with a variety of tools.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1144588" y="685800"/>
            <a:ext cx="4570412" cy="3429000"/>
          </a:xfrm>
          <a:ln/>
        </p:spPr>
      </p:sp>
      <p:sp>
        <p:nvSpPr>
          <p:cNvPr id="24578" name="Rectangle 3"/>
          <p:cNvSpPr>
            <a:spLocks noGrp="1" noChangeArrowheads="1"/>
          </p:cNvSpPr>
          <p:nvPr>
            <p:ph type="body" idx="1"/>
          </p:nvPr>
        </p:nvSpPr>
        <p:spPr>
          <a:noFill/>
          <a:ln/>
        </p:spPr>
        <p:txBody>
          <a:bodyPr/>
          <a:lstStyle/>
          <a:p>
            <a:pPr eaLnBrk="1" hangingPunct="1"/>
            <a:r>
              <a:rPr lang="en-US" dirty="0" smtClean="0"/>
              <a:t>1 of the major outcomes of the program is the Casting tooling db. It is in place to enable the Gov to identify the location of tools available. This will enable us to reduce costs by not constantly paying for tooling development on each buy.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44588" y="685800"/>
            <a:ext cx="4570412" cy="3429000"/>
          </a:xfrm>
          <a:ln/>
        </p:spPr>
      </p:sp>
      <p:sp>
        <p:nvSpPr>
          <p:cNvPr id="31746" name="Rectangle 3"/>
          <p:cNvSpPr>
            <a:spLocks noGrp="1" noChangeArrowheads="1"/>
          </p:cNvSpPr>
          <p:nvPr>
            <p:ph type="body" idx="1"/>
          </p:nvPr>
        </p:nvSpPr>
        <p:spPr>
          <a:noFill/>
          <a:ln/>
        </p:spPr>
        <p:txBody>
          <a:bodyPr/>
          <a:lstStyle/>
          <a:p>
            <a:pPr eaLnBrk="1" hangingPunct="1"/>
            <a:r>
              <a:rPr lang="en-US" dirty="0" smtClean="0"/>
              <a:t>The defense casting suppliers database is an online resource that is freely available to identify companies that currently or wish to manufacture castings for defense applications. The search engine is currently online and available at the URL shown. A buyer can search for a casting supplier by the following:</a:t>
            </a:r>
          </a:p>
          <a:p>
            <a:pPr eaLnBrk="1" hangingPunct="1"/>
            <a:endParaRPr lang="en-US" dirty="0" smtClean="0"/>
          </a:p>
          <a:p>
            <a:pPr eaLnBrk="1" hangingPunct="1"/>
            <a:r>
              <a:rPr lang="en-US" dirty="0" smtClean="0"/>
              <a:t>Casting process, material, size range of casting produced, secondary operations, small business classifications (8A, Hubzone, etc.), federal supply codes, quality system, low volume capabilities, rapid prototyping capabilities, etc. </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0EBF0C-78B8-420A-96AA-1582D4F4C5A8}"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791E47-06A1-42FA-A087-01BBC57281EB}" type="slidenum">
              <a:rPr lang="en-US" smtClean="0"/>
              <a:t>‹#›</a:t>
            </a:fld>
            <a:endParaRPr lang="en-US" dirty="0"/>
          </a:p>
        </p:txBody>
      </p:sp>
    </p:spTree>
    <p:extLst>
      <p:ext uri="{BB962C8B-B14F-4D97-AF65-F5344CB8AC3E}">
        <p14:creationId xmlns:p14="http://schemas.microsoft.com/office/powerpoint/2010/main" val="1813803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EBF0C-78B8-420A-96AA-1582D4F4C5A8}"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791E47-06A1-42FA-A087-01BBC57281EB}" type="slidenum">
              <a:rPr lang="en-US" smtClean="0"/>
              <a:t>‹#›</a:t>
            </a:fld>
            <a:endParaRPr lang="en-US" dirty="0"/>
          </a:p>
        </p:txBody>
      </p:sp>
    </p:spTree>
    <p:extLst>
      <p:ext uri="{BB962C8B-B14F-4D97-AF65-F5344CB8AC3E}">
        <p14:creationId xmlns:p14="http://schemas.microsoft.com/office/powerpoint/2010/main" val="368391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EBF0C-78B8-420A-96AA-1582D4F4C5A8}"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791E47-06A1-42FA-A087-01BBC57281EB}" type="slidenum">
              <a:rPr lang="en-US" smtClean="0"/>
              <a:t>‹#›</a:t>
            </a:fld>
            <a:endParaRPr lang="en-US" dirty="0"/>
          </a:p>
        </p:txBody>
      </p:sp>
    </p:spTree>
    <p:extLst>
      <p:ext uri="{BB962C8B-B14F-4D97-AF65-F5344CB8AC3E}">
        <p14:creationId xmlns:p14="http://schemas.microsoft.com/office/powerpoint/2010/main" val="351621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32388" y="19462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32388" y="40798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43000" y="6248400"/>
            <a:ext cx="1905000" cy="45720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6248400" y="6248400"/>
            <a:ext cx="2895600" cy="45720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3810000" y="6248400"/>
            <a:ext cx="1905000" cy="457200"/>
          </a:xfrm>
        </p:spPr>
        <p:txBody>
          <a:bodyPr/>
          <a:lstStyle>
            <a:lvl1pPr>
              <a:defRPr/>
            </a:lvl1pPr>
          </a:lstStyle>
          <a:p>
            <a:pPr>
              <a:defRPr/>
            </a:pPr>
            <a:r>
              <a:rPr lang="en-US" dirty="0"/>
              <a:t>Page </a:t>
            </a:r>
            <a:fld id="{937152EC-4E28-4A54-81F6-BF6A1FAA30C8}" type="slidenum">
              <a:rPr lang="en-US"/>
              <a:pPr>
                <a:defRPr/>
              </a:pPr>
              <a:t>‹#›</a:t>
            </a:fld>
            <a:r>
              <a:rPr lang="en-US" dirty="0"/>
              <a:t> of 74</a:t>
            </a:r>
          </a:p>
        </p:txBody>
      </p:sp>
    </p:spTree>
    <p:extLst>
      <p:ext uri="{BB962C8B-B14F-4D97-AF65-F5344CB8AC3E}">
        <p14:creationId xmlns:p14="http://schemas.microsoft.com/office/powerpoint/2010/main" val="394496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EBF0C-78B8-420A-96AA-1582D4F4C5A8}"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791E47-06A1-42FA-A087-01BBC57281EB}" type="slidenum">
              <a:rPr lang="en-US" smtClean="0"/>
              <a:t>‹#›</a:t>
            </a:fld>
            <a:endParaRPr lang="en-US" dirty="0"/>
          </a:p>
        </p:txBody>
      </p:sp>
    </p:spTree>
    <p:extLst>
      <p:ext uri="{BB962C8B-B14F-4D97-AF65-F5344CB8AC3E}">
        <p14:creationId xmlns:p14="http://schemas.microsoft.com/office/powerpoint/2010/main" val="40155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EBF0C-78B8-420A-96AA-1582D4F4C5A8}"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791E47-06A1-42FA-A087-01BBC57281EB}" type="slidenum">
              <a:rPr lang="en-US" smtClean="0"/>
              <a:t>‹#›</a:t>
            </a:fld>
            <a:endParaRPr lang="en-US" dirty="0"/>
          </a:p>
        </p:txBody>
      </p:sp>
    </p:spTree>
    <p:extLst>
      <p:ext uri="{BB962C8B-B14F-4D97-AF65-F5344CB8AC3E}">
        <p14:creationId xmlns:p14="http://schemas.microsoft.com/office/powerpoint/2010/main" val="130846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0EBF0C-78B8-420A-96AA-1582D4F4C5A8}"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791E47-06A1-42FA-A087-01BBC57281EB}" type="slidenum">
              <a:rPr lang="en-US" smtClean="0"/>
              <a:t>‹#›</a:t>
            </a:fld>
            <a:endParaRPr lang="en-US" dirty="0"/>
          </a:p>
        </p:txBody>
      </p:sp>
    </p:spTree>
    <p:extLst>
      <p:ext uri="{BB962C8B-B14F-4D97-AF65-F5344CB8AC3E}">
        <p14:creationId xmlns:p14="http://schemas.microsoft.com/office/powerpoint/2010/main" val="425357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0EBF0C-78B8-420A-96AA-1582D4F4C5A8}" type="datetimeFigureOut">
              <a:rPr lang="en-US" smtClean="0"/>
              <a:t>3/31/2016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791E47-06A1-42FA-A087-01BBC57281EB}" type="slidenum">
              <a:rPr lang="en-US" smtClean="0"/>
              <a:t>‹#›</a:t>
            </a:fld>
            <a:endParaRPr lang="en-US" dirty="0"/>
          </a:p>
        </p:txBody>
      </p:sp>
    </p:spTree>
    <p:extLst>
      <p:ext uri="{BB962C8B-B14F-4D97-AF65-F5344CB8AC3E}">
        <p14:creationId xmlns:p14="http://schemas.microsoft.com/office/powerpoint/2010/main" val="257210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0EBF0C-78B8-420A-96AA-1582D4F4C5A8}" type="datetimeFigureOut">
              <a:rPr lang="en-US" smtClean="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791E47-06A1-42FA-A087-01BBC57281EB}" type="slidenum">
              <a:rPr lang="en-US" smtClean="0"/>
              <a:t>‹#›</a:t>
            </a:fld>
            <a:endParaRPr lang="en-US" dirty="0"/>
          </a:p>
        </p:txBody>
      </p:sp>
    </p:spTree>
    <p:extLst>
      <p:ext uri="{BB962C8B-B14F-4D97-AF65-F5344CB8AC3E}">
        <p14:creationId xmlns:p14="http://schemas.microsoft.com/office/powerpoint/2010/main" val="233683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EBF0C-78B8-420A-96AA-1582D4F4C5A8}" type="datetimeFigureOut">
              <a:rPr lang="en-US" smtClean="0"/>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791E47-06A1-42FA-A087-01BBC57281EB}" type="slidenum">
              <a:rPr lang="en-US" smtClean="0"/>
              <a:t>‹#›</a:t>
            </a:fld>
            <a:endParaRPr lang="en-US" dirty="0"/>
          </a:p>
        </p:txBody>
      </p:sp>
    </p:spTree>
    <p:extLst>
      <p:ext uri="{BB962C8B-B14F-4D97-AF65-F5344CB8AC3E}">
        <p14:creationId xmlns:p14="http://schemas.microsoft.com/office/powerpoint/2010/main" val="166213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EBF0C-78B8-420A-96AA-1582D4F4C5A8}"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791E47-06A1-42FA-A087-01BBC57281EB}" type="slidenum">
              <a:rPr lang="en-US" smtClean="0"/>
              <a:t>‹#›</a:t>
            </a:fld>
            <a:endParaRPr lang="en-US" dirty="0"/>
          </a:p>
        </p:txBody>
      </p:sp>
    </p:spTree>
    <p:extLst>
      <p:ext uri="{BB962C8B-B14F-4D97-AF65-F5344CB8AC3E}">
        <p14:creationId xmlns:p14="http://schemas.microsoft.com/office/powerpoint/2010/main" val="306959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EBF0C-78B8-420A-96AA-1582D4F4C5A8}"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791E47-06A1-42FA-A087-01BBC57281EB}" type="slidenum">
              <a:rPr lang="en-US" smtClean="0"/>
              <a:t>‹#›</a:t>
            </a:fld>
            <a:endParaRPr lang="en-US" dirty="0"/>
          </a:p>
        </p:txBody>
      </p:sp>
    </p:spTree>
    <p:extLst>
      <p:ext uri="{BB962C8B-B14F-4D97-AF65-F5344CB8AC3E}">
        <p14:creationId xmlns:p14="http://schemas.microsoft.com/office/powerpoint/2010/main" val="419081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EBF0C-78B8-420A-96AA-1582D4F4C5A8}" type="datetimeFigureOut">
              <a:rPr lang="en-US" smtClean="0"/>
              <a:t>3/31/2016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91E47-06A1-42FA-A087-01BBC57281EB}" type="slidenum">
              <a:rPr lang="en-US" smtClean="0"/>
              <a:t>‹#›</a:t>
            </a:fld>
            <a:endParaRPr lang="en-US" dirty="0"/>
          </a:p>
        </p:txBody>
      </p:sp>
    </p:spTree>
    <p:extLst>
      <p:ext uri="{BB962C8B-B14F-4D97-AF65-F5344CB8AC3E}">
        <p14:creationId xmlns:p14="http://schemas.microsoft.com/office/powerpoint/2010/main" val="2996561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www.defensetooling.com/"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mailto:dscc.cast.forge@dla.mil"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idx="4294967295"/>
          </p:nvPr>
        </p:nvSpPr>
        <p:spPr>
          <a:xfrm>
            <a:off x="533400" y="1219200"/>
            <a:ext cx="7772400" cy="762000"/>
          </a:xfrm>
        </p:spPr>
        <p:txBody>
          <a:bodyPr/>
          <a:lstStyle/>
          <a:p>
            <a:pPr eaLnBrk="1" hangingPunct="1"/>
            <a:r>
              <a:rPr lang="en-US" b="0" dirty="0" smtClean="0">
                <a:solidFill>
                  <a:schemeClr val="bg1"/>
                </a:solidFill>
              </a:rPr>
              <a:t>Castings and Forgings</a:t>
            </a:r>
            <a:endParaRPr lang="en-US" b="0" dirty="0" smtClean="0">
              <a:solidFill>
                <a:srgbClr val="000000"/>
              </a:solidFill>
            </a:endParaRPr>
          </a:p>
        </p:txBody>
      </p:sp>
      <p:pic>
        <p:nvPicPr>
          <p:cNvPr id="20482" name="Picture 3" descr="metalfact"/>
          <p:cNvPicPr>
            <a:picLocks noChangeAspect="1" noChangeArrowheads="1"/>
          </p:cNvPicPr>
          <p:nvPr/>
        </p:nvPicPr>
        <p:blipFill>
          <a:blip r:embed="rId3"/>
          <a:srcRect/>
          <a:stretch>
            <a:fillRect/>
          </a:stretch>
        </p:blipFill>
        <p:spPr bwMode="auto">
          <a:xfrm>
            <a:off x="914400" y="1179513"/>
            <a:ext cx="7315200" cy="5030787"/>
          </a:xfrm>
          <a:prstGeom prst="rect">
            <a:avLst/>
          </a:prstGeom>
          <a:noFill/>
          <a:ln w="9525">
            <a:noFill/>
            <a:miter lim="800000"/>
            <a:headEnd/>
            <a:tailEnd/>
          </a:ln>
        </p:spPr>
      </p:pic>
      <p:sp>
        <p:nvSpPr>
          <p:cNvPr id="43012" name="Text Box 4"/>
          <p:cNvSpPr txBox="1">
            <a:spLocks noChangeArrowheads="1"/>
          </p:cNvSpPr>
          <p:nvPr/>
        </p:nvSpPr>
        <p:spPr bwMode="auto">
          <a:xfrm>
            <a:off x="533400" y="6172200"/>
            <a:ext cx="8037513" cy="584200"/>
          </a:xfrm>
          <a:prstGeom prst="rect">
            <a:avLst/>
          </a:prstGeom>
          <a:noFill/>
          <a:ln w="12700">
            <a:noFill/>
            <a:miter lim="800000"/>
            <a:headEnd/>
            <a:tailEnd/>
          </a:ln>
          <a:effectLst/>
        </p:spPr>
        <p:txBody>
          <a:bodyPr wrap="none">
            <a:spAutoFit/>
          </a:bodyPr>
          <a:lstStyle/>
          <a:p>
            <a:pPr>
              <a:defRPr/>
            </a:pPr>
            <a:r>
              <a:rPr lang="en-US" sz="3200" dirty="0">
                <a:solidFill>
                  <a:srgbClr val="0000FF"/>
                </a:solidFill>
                <a:latin typeface="+mn-lt"/>
              </a:rPr>
              <a:t>M</a:t>
            </a:r>
            <a:r>
              <a:rPr lang="en-US" sz="3200" dirty="0">
                <a:solidFill>
                  <a:srgbClr val="FF0000"/>
                </a:solidFill>
                <a:latin typeface="+mn-lt"/>
              </a:rPr>
              <a:t>aritime &amp; </a:t>
            </a:r>
            <a:r>
              <a:rPr lang="en-US" sz="3200" dirty="0">
                <a:solidFill>
                  <a:srgbClr val="0000FF"/>
                </a:solidFill>
                <a:latin typeface="+mn-lt"/>
              </a:rPr>
              <a:t>L</a:t>
            </a:r>
            <a:r>
              <a:rPr lang="en-US" sz="3200" dirty="0">
                <a:solidFill>
                  <a:srgbClr val="FF0000"/>
                </a:solidFill>
                <a:latin typeface="+mn-lt"/>
              </a:rPr>
              <a:t>and </a:t>
            </a:r>
            <a:r>
              <a:rPr lang="en-US" sz="3200" dirty="0">
                <a:solidFill>
                  <a:srgbClr val="0000FF"/>
                </a:solidFill>
                <a:latin typeface="+mn-lt"/>
              </a:rPr>
              <a:t>F</a:t>
            </a:r>
            <a:r>
              <a:rPr lang="en-US" sz="3200" dirty="0">
                <a:solidFill>
                  <a:srgbClr val="FF0000"/>
                </a:solidFill>
                <a:latin typeface="+mn-lt"/>
              </a:rPr>
              <a:t>orging </a:t>
            </a:r>
            <a:r>
              <a:rPr lang="en-US" sz="3200" dirty="0">
                <a:solidFill>
                  <a:srgbClr val="0000FF"/>
                </a:solidFill>
                <a:latin typeface="+mn-lt"/>
              </a:rPr>
              <a:t>A</a:t>
            </a:r>
            <a:r>
              <a:rPr lang="en-US" sz="3200" dirty="0">
                <a:solidFill>
                  <a:srgbClr val="FF0000"/>
                </a:solidFill>
                <a:latin typeface="+mn-lt"/>
              </a:rPr>
              <a:t>nd </a:t>
            </a:r>
            <a:r>
              <a:rPr lang="en-US" sz="3200" dirty="0">
                <a:solidFill>
                  <a:srgbClr val="0000FF"/>
                </a:solidFill>
                <a:latin typeface="+mn-lt"/>
              </a:rPr>
              <a:t>C</a:t>
            </a:r>
            <a:r>
              <a:rPr lang="en-US" sz="3200" dirty="0">
                <a:solidFill>
                  <a:srgbClr val="FF0000"/>
                </a:solidFill>
                <a:latin typeface="+mn-lt"/>
              </a:rPr>
              <a:t>asting </a:t>
            </a:r>
            <a:r>
              <a:rPr lang="en-US" sz="3200" dirty="0">
                <a:solidFill>
                  <a:srgbClr val="0000FF"/>
                </a:solidFill>
                <a:latin typeface="+mn-lt"/>
              </a:rPr>
              <a:t>T</a:t>
            </a:r>
            <a:r>
              <a:rPr lang="en-US" sz="3200" dirty="0">
                <a:solidFill>
                  <a:srgbClr val="FF0000"/>
                </a:solidFill>
                <a:latin typeface="+mn-lt"/>
              </a:rPr>
              <a:t>eam</a:t>
            </a:r>
          </a:p>
        </p:txBody>
      </p:sp>
    </p:spTree>
    <p:extLst>
      <p:ext uri="{BB962C8B-B14F-4D97-AF65-F5344CB8AC3E}">
        <p14:creationId xmlns:p14="http://schemas.microsoft.com/office/powerpoint/2010/main" val="3884273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571500" y="266700"/>
            <a:ext cx="9448800" cy="838200"/>
          </a:xfrm>
        </p:spPr>
        <p:txBody>
          <a:bodyPr/>
          <a:lstStyle/>
          <a:p>
            <a:pPr eaLnBrk="1" hangingPunct="1"/>
            <a:r>
              <a:rPr lang="en-US" sz="3600" b="0" dirty="0" smtClean="0"/>
              <a:t>DSCC’s </a:t>
            </a:r>
            <a:r>
              <a:rPr lang="en-US" sz="3600" b="0" dirty="0" smtClean="0"/>
              <a:t>MetaLFACT</a:t>
            </a:r>
            <a:endParaRPr lang="en-US" sz="3600" dirty="0" smtClean="0"/>
          </a:p>
        </p:txBody>
      </p:sp>
      <p:sp>
        <p:nvSpPr>
          <p:cNvPr id="44035" name="Rectangle 3"/>
          <p:cNvSpPr>
            <a:spLocks noGrp="1" noChangeArrowheads="1"/>
          </p:cNvSpPr>
          <p:nvPr>
            <p:ph type="body" idx="4294967295"/>
          </p:nvPr>
        </p:nvSpPr>
        <p:spPr>
          <a:xfrm>
            <a:off x="228600" y="1485900"/>
            <a:ext cx="8382000" cy="4495800"/>
          </a:xfrm>
        </p:spPr>
        <p:txBody>
          <a:bodyPr>
            <a:normAutofit/>
          </a:bodyPr>
          <a:lstStyle/>
          <a:p>
            <a:pPr eaLnBrk="1" hangingPunct="1">
              <a:lnSpc>
                <a:spcPct val="90000"/>
              </a:lnSpc>
              <a:defRPr/>
            </a:pPr>
            <a:r>
              <a:rPr lang="en-US" sz="2400" dirty="0" smtClean="0">
                <a:cs typeface="Times New Roman" pitchFamily="18" charset="0"/>
              </a:rPr>
              <a:t>Provides casting &amp; forging assistance</a:t>
            </a:r>
          </a:p>
          <a:p>
            <a:pPr eaLnBrk="1" hangingPunct="1">
              <a:lnSpc>
                <a:spcPct val="90000"/>
              </a:lnSpc>
              <a:defRPr/>
            </a:pPr>
            <a:r>
              <a:rPr lang="en-US" sz="2400" dirty="0" smtClean="0">
                <a:cs typeface="Times New Roman" pitchFamily="18" charset="0"/>
              </a:rPr>
              <a:t>MetaLFACT</a:t>
            </a:r>
            <a:r>
              <a:rPr lang="en-US" sz="2400" dirty="0" smtClean="0">
                <a:cs typeface="Times New Roman" pitchFamily="18" charset="0"/>
              </a:rPr>
              <a:t> is comprised of Government and Industry representation</a:t>
            </a:r>
          </a:p>
          <a:p>
            <a:pPr eaLnBrk="1" hangingPunct="1">
              <a:lnSpc>
                <a:spcPct val="90000"/>
              </a:lnSpc>
              <a:defRPr/>
            </a:pPr>
            <a:r>
              <a:rPr lang="en-US" sz="2400" dirty="0" smtClean="0">
                <a:cs typeface="Times New Roman" pitchFamily="18" charset="0"/>
              </a:rPr>
              <a:t>MetaLFACT</a:t>
            </a:r>
            <a:r>
              <a:rPr lang="en-US" sz="2400" dirty="0" smtClean="0">
                <a:cs typeface="Times New Roman" pitchFamily="18" charset="0"/>
              </a:rPr>
              <a:t> is a resource available to the following</a:t>
            </a:r>
          </a:p>
          <a:p>
            <a:pPr lvl="1" eaLnBrk="1" hangingPunct="1">
              <a:lnSpc>
                <a:spcPct val="90000"/>
              </a:lnSpc>
              <a:buClr>
                <a:srgbClr val="000099"/>
              </a:buClr>
              <a:buFontTx/>
              <a:buChar char="•"/>
              <a:defRPr/>
            </a:pPr>
            <a:r>
              <a:rPr lang="en-US" sz="2400" dirty="0" smtClean="0">
                <a:cs typeface="Times New Roman" pitchFamily="18" charset="0"/>
              </a:rPr>
              <a:t>DLA Personnel:  Product Specialists, Buyers, Planners</a:t>
            </a:r>
          </a:p>
          <a:p>
            <a:pPr lvl="1" eaLnBrk="1" hangingPunct="1">
              <a:lnSpc>
                <a:spcPct val="90000"/>
              </a:lnSpc>
              <a:buClr>
                <a:srgbClr val="000099"/>
              </a:buClr>
              <a:buFontTx/>
              <a:buChar char="•"/>
              <a:defRPr/>
            </a:pPr>
            <a:r>
              <a:rPr lang="en-US" sz="2400" dirty="0" smtClean="0">
                <a:cs typeface="Times New Roman" pitchFamily="18" charset="0"/>
              </a:rPr>
              <a:t>Engineering Support Activities (ESAs)</a:t>
            </a:r>
          </a:p>
          <a:p>
            <a:pPr lvl="1" eaLnBrk="1" hangingPunct="1">
              <a:lnSpc>
                <a:spcPct val="90000"/>
              </a:lnSpc>
              <a:buClr>
                <a:srgbClr val="000099"/>
              </a:buClr>
              <a:buFontTx/>
              <a:buChar char="•"/>
              <a:defRPr/>
            </a:pPr>
            <a:r>
              <a:rPr lang="en-US" sz="2400" dirty="0" smtClean="0">
                <a:cs typeface="Times New Roman" pitchFamily="18" charset="0"/>
              </a:rPr>
              <a:t>Contractors/Suppliers</a:t>
            </a:r>
          </a:p>
          <a:p>
            <a:pPr lvl="2" eaLnBrk="1" hangingPunct="1">
              <a:lnSpc>
                <a:spcPct val="90000"/>
              </a:lnSpc>
              <a:defRPr/>
            </a:pPr>
            <a:r>
              <a:rPr lang="en-US" sz="2400" dirty="0" smtClean="0">
                <a:cs typeface="Times New Roman" pitchFamily="18" charset="0"/>
              </a:rPr>
              <a:t>With active DSCC contracts (w/Contracting Officers’ approval)</a:t>
            </a:r>
          </a:p>
          <a:p>
            <a:pPr lvl="2" eaLnBrk="1" hangingPunct="1">
              <a:lnSpc>
                <a:spcPct val="90000"/>
              </a:lnSpc>
              <a:defRPr/>
            </a:pPr>
            <a:r>
              <a:rPr lang="en-US" sz="2400" dirty="0" smtClean="0">
                <a:cs typeface="Times New Roman" pitchFamily="18" charset="0"/>
              </a:rPr>
              <a:t>Bidding on open DSCC solicitations</a:t>
            </a:r>
          </a:p>
          <a:p>
            <a:pPr eaLnBrk="1" hangingPunct="1">
              <a:lnSpc>
                <a:spcPct val="90000"/>
              </a:lnSpc>
              <a:defRPr/>
            </a:pPr>
            <a:r>
              <a:rPr lang="en-US" sz="2400" dirty="0" smtClean="0">
                <a:cs typeface="Times New Roman" pitchFamily="18" charset="0"/>
              </a:rPr>
              <a:t>Tools to provide assistance</a:t>
            </a:r>
          </a:p>
          <a:p>
            <a:pPr lvl="1" eaLnBrk="1" hangingPunct="1">
              <a:lnSpc>
                <a:spcPct val="90000"/>
              </a:lnSpc>
              <a:buFontTx/>
              <a:buNone/>
              <a:defRPr/>
            </a:pPr>
            <a:endParaRPr lang="en-US" sz="2400" dirty="0" smtClean="0">
              <a:cs typeface="Times New Roman" pitchFamily="18" charset="0"/>
            </a:endParaRPr>
          </a:p>
        </p:txBody>
      </p:sp>
      <p:pic>
        <p:nvPicPr>
          <p:cNvPr id="21507" name="Picture 4" descr="fdmc1"/>
          <p:cNvPicPr>
            <a:picLocks noChangeAspect="1" noChangeArrowheads="1"/>
          </p:cNvPicPr>
          <p:nvPr/>
        </p:nvPicPr>
        <p:blipFill>
          <a:blip r:embed="rId3"/>
          <a:srcRect/>
          <a:stretch>
            <a:fillRect/>
          </a:stretch>
        </p:blipFill>
        <p:spPr bwMode="auto">
          <a:xfrm>
            <a:off x="7200900" y="6019800"/>
            <a:ext cx="1790700" cy="685800"/>
          </a:xfrm>
          <a:prstGeom prst="rect">
            <a:avLst/>
          </a:prstGeom>
          <a:noFill/>
          <a:ln w="9525">
            <a:noFill/>
            <a:miter lim="800000"/>
            <a:headEnd/>
            <a:tailEnd/>
          </a:ln>
        </p:spPr>
      </p:pic>
      <p:pic>
        <p:nvPicPr>
          <p:cNvPr id="21508" name="Picture 5" descr="amc logo classic cropped"/>
          <p:cNvPicPr>
            <a:picLocks noChangeAspect="1" noChangeArrowheads="1"/>
          </p:cNvPicPr>
          <p:nvPr/>
        </p:nvPicPr>
        <p:blipFill>
          <a:blip r:embed="rId4"/>
          <a:srcRect/>
          <a:stretch>
            <a:fillRect/>
          </a:stretch>
        </p:blipFill>
        <p:spPr bwMode="auto">
          <a:xfrm>
            <a:off x="266700" y="6172200"/>
            <a:ext cx="1447800" cy="533400"/>
          </a:xfrm>
          <a:prstGeom prst="rect">
            <a:avLst/>
          </a:prstGeom>
          <a:noFill/>
          <a:ln w="9525">
            <a:noFill/>
            <a:miter lim="800000"/>
            <a:headEnd/>
            <a:tailEnd/>
          </a:ln>
        </p:spPr>
      </p:pic>
      <p:pic>
        <p:nvPicPr>
          <p:cNvPr id="21509" name="Picture 6" descr="rear_manifold_02"/>
          <p:cNvPicPr>
            <a:picLocks noChangeAspect="1" noChangeArrowheads="1"/>
          </p:cNvPicPr>
          <p:nvPr/>
        </p:nvPicPr>
        <p:blipFill>
          <a:blip r:embed="rId5"/>
          <a:srcRect/>
          <a:stretch>
            <a:fillRect/>
          </a:stretch>
        </p:blipFill>
        <p:spPr bwMode="auto">
          <a:xfrm>
            <a:off x="7962900" y="1371600"/>
            <a:ext cx="885825" cy="1524000"/>
          </a:xfrm>
          <a:prstGeom prst="rect">
            <a:avLst/>
          </a:prstGeom>
          <a:noFill/>
          <a:ln w="9525">
            <a:noFill/>
            <a:miter lim="800000"/>
            <a:headEnd/>
            <a:tailEnd/>
          </a:ln>
        </p:spPr>
      </p:pic>
    </p:spTree>
    <p:extLst>
      <p:ext uri="{BB962C8B-B14F-4D97-AF65-F5344CB8AC3E}">
        <p14:creationId xmlns:p14="http://schemas.microsoft.com/office/powerpoint/2010/main" val="436910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66700" y="0"/>
            <a:ext cx="7772400" cy="1143000"/>
          </a:xfrm>
        </p:spPr>
        <p:txBody>
          <a:bodyPr/>
          <a:lstStyle/>
          <a:p>
            <a:pPr eaLnBrk="1" hangingPunct="1"/>
            <a:r>
              <a:rPr lang="en-US" sz="3600" b="0" dirty="0" smtClean="0"/>
              <a:t>Cast Tooling Database</a:t>
            </a:r>
          </a:p>
        </p:txBody>
      </p:sp>
      <p:sp>
        <p:nvSpPr>
          <p:cNvPr id="4099" name="Rectangle 3"/>
          <p:cNvSpPr>
            <a:spLocks noGrp="1" noChangeArrowheads="1"/>
          </p:cNvSpPr>
          <p:nvPr>
            <p:ph type="body" sz="half" idx="1"/>
          </p:nvPr>
        </p:nvSpPr>
        <p:spPr>
          <a:xfrm>
            <a:off x="0" y="1752600"/>
            <a:ext cx="6515100" cy="5029200"/>
          </a:xfrm>
        </p:spPr>
        <p:txBody>
          <a:bodyPr/>
          <a:lstStyle/>
          <a:p>
            <a:pPr eaLnBrk="1" hangingPunct="1">
              <a:buSzPct val="100000"/>
              <a:buFont typeface="Arial" pitchFamily="34" charset="0"/>
              <a:buChar char="•"/>
              <a:defRPr/>
            </a:pPr>
            <a:r>
              <a:rPr lang="en-US" sz="2400" dirty="0" smtClean="0"/>
              <a:t>Population</a:t>
            </a:r>
          </a:p>
          <a:p>
            <a:pPr lvl="1" eaLnBrk="1" hangingPunct="1">
              <a:buClr>
                <a:srgbClr val="000099"/>
              </a:buClr>
              <a:buSzPct val="85000"/>
              <a:buFont typeface="Tahoma" pitchFamily="34" charset="0"/>
              <a:buChar char="–"/>
              <a:defRPr/>
            </a:pPr>
            <a:r>
              <a:rPr lang="en-US" sz="2400" dirty="0" smtClean="0"/>
              <a:t>&gt;120 companies</a:t>
            </a:r>
          </a:p>
          <a:p>
            <a:pPr lvl="1" eaLnBrk="1" hangingPunct="1">
              <a:buClr>
                <a:srgbClr val="000099"/>
              </a:buClr>
              <a:buSzPct val="85000"/>
              <a:buFont typeface="Tahoma" pitchFamily="34" charset="0"/>
              <a:buChar char="–"/>
              <a:defRPr/>
            </a:pPr>
            <a:r>
              <a:rPr lang="en-US" sz="2400" dirty="0" smtClean="0"/>
              <a:t>&gt;25,000 tooling records</a:t>
            </a:r>
            <a:endParaRPr lang="en-US" sz="2400" u="sng" dirty="0" smtClean="0"/>
          </a:p>
          <a:p>
            <a:pPr eaLnBrk="1" hangingPunct="1">
              <a:buSzPct val="85000"/>
              <a:defRPr/>
            </a:pPr>
            <a:r>
              <a:rPr lang="en-US" sz="2400" dirty="0" smtClean="0"/>
              <a:t>Utilized by ICP’s</a:t>
            </a:r>
          </a:p>
          <a:p>
            <a:pPr eaLnBrk="1" hangingPunct="1">
              <a:buSzPct val="85000"/>
              <a:defRPr/>
            </a:pPr>
            <a:r>
              <a:rPr lang="en-US" sz="2400" dirty="0" smtClean="0"/>
              <a:t>Assist defense contractors in finding tooling</a:t>
            </a:r>
          </a:p>
          <a:p>
            <a:pPr lvl="1" eaLnBrk="1" hangingPunct="1">
              <a:buSzPct val="85000"/>
              <a:defRPr/>
            </a:pPr>
            <a:r>
              <a:rPr lang="en-US" sz="2400" dirty="0" smtClean="0"/>
              <a:t>50% success rate of matching inquiries to patterns/suppliers</a:t>
            </a:r>
          </a:p>
          <a:p>
            <a:pPr eaLnBrk="1" hangingPunct="1">
              <a:buSzPct val="85000"/>
              <a:defRPr/>
            </a:pPr>
            <a:r>
              <a:rPr lang="en-US" sz="2400" dirty="0" smtClean="0"/>
              <a:t>Company notified each time gov’t buying parts for which they have tooling</a:t>
            </a:r>
          </a:p>
          <a:p>
            <a:pPr eaLnBrk="1" hangingPunct="1">
              <a:buSzPct val="85000"/>
              <a:defRPr/>
            </a:pPr>
            <a:r>
              <a:rPr lang="en-US" sz="2400" dirty="0" smtClean="0"/>
              <a:t>$1.5 million in orders directed to participants each month</a:t>
            </a:r>
          </a:p>
          <a:p>
            <a:pPr lvl="1" eaLnBrk="1" hangingPunct="1">
              <a:defRPr/>
            </a:pPr>
            <a:endParaRPr lang="en-US" sz="2400" dirty="0" smtClean="0"/>
          </a:p>
        </p:txBody>
      </p:sp>
      <p:pic>
        <p:nvPicPr>
          <p:cNvPr id="23555" name="Content Placeholder 12" descr="tooling website.jpg"/>
          <p:cNvPicPr>
            <a:picLocks noChangeAspect="1"/>
          </p:cNvPicPr>
          <p:nvPr/>
        </p:nvPicPr>
        <p:blipFill>
          <a:blip r:embed="rId3"/>
          <a:srcRect/>
          <a:stretch>
            <a:fillRect/>
          </a:stretch>
        </p:blipFill>
        <p:spPr bwMode="auto">
          <a:xfrm>
            <a:off x="5257800" y="1143000"/>
            <a:ext cx="3732213" cy="2505075"/>
          </a:xfrm>
          <a:prstGeom prst="rect">
            <a:avLst/>
          </a:prstGeom>
          <a:noFill/>
          <a:ln w="9525">
            <a:noFill/>
            <a:miter lim="800000"/>
            <a:headEnd/>
            <a:tailEnd/>
          </a:ln>
        </p:spPr>
      </p:pic>
      <p:pic>
        <p:nvPicPr>
          <p:cNvPr id="4101" name="Content Placeholder 6" descr="slideTransparent.gif"/>
          <p:cNvPicPr>
            <a:picLocks noGrp="1" noChangeAspect="1"/>
          </p:cNvPicPr>
          <p:nvPr>
            <p:ph sz="quarter" idx="2"/>
          </p:nvPr>
        </p:nvPicPr>
        <p:blipFill>
          <a:blip r:embed="rId4"/>
          <a:srcRect/>
          <a:stretch>
            <a:fillRect/>
          </a:stretch>
        </p:blipFill>
        <p:spPr>
          <a:xfrm>
            <a:off x="6111416" y="3429000"/>
            <a:ext cx="2880184" cy="3428999"/>
          </a:xfrm>
        </p:spPr>
      </p:pic>
      <p:sp>
        <p:nvSpPr>
          <p:cNvPr id="6" name="TextBox 5"/>
          <p:cNvSpPr txBox="1"/>
          <p:nvPr/>
        </p:nvSpPr>
        <p:spPr>
          <a:xfrm>
            <a:off x="838200" y="1219200"/>
            <a:ext cx="4419600" cy="800100"/>
          </a:xfrm>
          <a:prstGeom prst="rect">
            <a:avLst/>
          </a:prstGeom>
          <a:noFill/>
        </p:spPr>
        <p:txBody>
          <a:bodyPr>
            <a:spAutoFit/>
          </a:bodyPr>
          <a:lstStyle/>
          <a:p>
            <a:pPr>
              <a:defRPr/>
            </a:pPr>
            <a:r>
              <a:rPr lang="en-US" sz="2800" dirty="0">
                <a:latin typeface="+mn-lt"/>
                <a:hlinkClick r:id="rId5"/>
              </a:rPr>
              <a:t>www.defensetooling.com</a:t>
            </a:r>
            <a:endParaRPr lang="en-US" sz="2800" dirty="0">
              <a:latin typeface="+mn-lt"/>
            </a:endParaRPr>
          </a:p>
          <a:p>
            <a:pPr>
              <a:defRPr/>
            </a:pPr>
            <a:endParaRPr lang="en-US" dirty="0"/>
          </a:p>
        </p:txBody>
      </p:sp>
    </p:spTree>
    <p:extLst>
      <p:ext uri="{BB962C8B-B14F-4D97-AF65-F5344CB8AC3E}">
        <p14:creationId xmlns:p14="http://schemas.microsoft.com/office/powerpoint/2010/main" val="251557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342900" y="0"/>
            <a:ext cx="7772400" cy="1143000"/>
          </a:xfrm>
        </p:spPr>
        <p:txBody>
          <a:bodyPr/>
          <a:lstStyle/>
          <a:p>
            <a:pPr eaLnBrk="1" hangingPunct="1"/>
            <a:r>
              <a:rPr lang="en-US" sz="3600" b="0" dirty="0" smtClean="0"/>
              <a:t>Casting Suppliers Database</a:t>
            </a:r>
          </a:p>
        </p:txBody>
      </p:sp>
      <p:sp>
        <p:nvSpPr>
          <p:cNvPr id="1029" name="Rectangle 3"/>
          <p:cNvSpPr>
            <a:spLocks noGrp="1" noChangeArrowheads="1"/>
          </p:cNvSpPr>
          <p:nvPr>
            <p:ph type="body" sz="half" idx="1"/>
          </p:nvPr>
        </p:nvSpPr>
        <p:spPr>
          <a:xfrm>
            <a:off x="0" y="1676400"/>
            <a:ext cx="6096000" cy="3276600"/>
          </a:xfrm>
        </p:spPr>
        <p:txBody>
          <a:bodyPr/>
          <a:lstStyle/>
          <a:p>
            <a:pPr eaLnBrk="1" hangingPunct="1">
              <a:lnSpc>
                <a:spcPct val="90000"/>
              </a:lnSpc>
              <a:defRPr/>
            </a:pPr>
            <a:r>
              <a:rPr lang="en-US" sz="2400" dirty="0" smtClean="0"/>
              <a:t>Online directory of </a:t>
            </a:r>
            <a:r>
              <a:rPr lang="en-US" sz="2400" dirty="0" smtClean="0"/>
              <a:t>metalcasters</a:t>
            </a:r>
            <a:r>
              <a:rPr lang="en-US" sz="2400" dirty="0" smtClean="0"/>
              <a:t> serving the defense industry</a:t>
            </a:r>
          </a:p>
          <a:p>
            <a:pPr eaLnBrk="1" hangingPunct="1">
              <a:lnSpc>
                <a:spcPct val="90000"/>
              </a:lnSpc>
              <a:defRPr/>
            </a:pPr>
            <a:r>
              <a:rPr lang="en-US" sz="2400" dirty="0" smtClean="0"/>
              <a:t>Utilized by government and defense contractors</a:t>
            </a:r>
          </a:p>
          <a:p>
            <a:pPr eaLnBrk="1" hangingPunct="1">
              <a:lnSpc>
                <a:spcPct val="90000"/>
              </a:lnSpc>
              <a:defRPr/>
            </a:pPr>
            <a:r>
              <a:rPr lang="en-US" sz="2400" dirty="0" smtClean="0"/>
              <a:t>256 Registered </a:t>
            </a:r>
            <a:r>
              <a:rPr lang="en-US" sz="2400" dirty="0" smtClean="0"/>
              <a:t>Metalcasters</a:t>
            </a:r>
            <a:endParaRPr lang="en-US" sz="2400" dirty="0" smtClean="0"/>
          </a:p>
          <a:p>
            <a:pPr lvl="1" eaLnBrk="1" hangingPunct="1">
              <a:lnSpc>
                <a:spcPct val="90000"/>
              </a:lnSpc>
              <a:defRPr/>
            </a:pPr>
            <a:r>
              <a:rPr lang="en-US" sz="2400" dirty="0" smtClean="0"/>
              <a:t>All Processes &amp; Materials</a:t>
            </a:r>
          </a:p>
          <a:p>
            <a:pPr eaLnBrk="1" hangingPunct="1">
              <a:lnSpc>
                <a:spcPct val="90000"/>
              </a:lnSpc>
              <a:defRPr/>
            </a:pPr>
            <a:r>
              <a:rPr lang="en-US" sz="2400" dirty="0" smtClean="0"/>
              <a:t>Casting bid solicitations matched to plant capabilities</a:t>
            </a:r>
          </a:p>
        </p:txBody>
      </p:sp>
      <p:pic>
        <p:nvPicPr>
          <p:cNvPr id="1030" name="Content Placeholder 8" descr="supplier database.jpg"/>
          <p:cNvPicPr>
            <a:picLocks noGrp="1" noChangeAspect="1"/>
          </p:cNvPicPr>
          <p:nvPr>
            <p:ph sz="quarter" idx="2"/>
          </p:nvPr>
        </p:nvPicPr>
        <p:blipFill>
          <a:blip r:embed="rId4"/>
          <a:srcRect/>
          <a:stretch>
            <a:fillRect/>
          </a:stretch>
        </p:blipFill>
        <p:spPr>
          <a:xfrm>
            <a:off x="6134100" y="1943100"/>
            <a:ext cx="2895600" cy="4114800"/>
          </a:xfrm>
        </p:spPr>
      </p:pic>
      <p:graphicFrame>
        <p:nvGraphicFramePr>
          <p:cNvPr id="30722" name="Content Placeholder 5"/>
          <p:cNvGraphicFramePr>
            <a:graphicFrameLocks noGrp="1"/>
          </p:cNvGraphicFramePr>
          <p:nvPr>
            <p:ph sz="quarter" idx="2"/>
          </p:nvPr>
        </p:nvGraphicFramePr>
        <p:xfrm>
          <a:off x="38100" y="4648200"/>
          <a:ext cx="2971800" cy="2286000"/>
        </p:xfrm>
        <a:graphic>
          <a:graphicData uri="http://schemas.openxmlformats.org/presentationml/2006/ole">
            <mc:AlternateContent xmlns:mc="http://schemas.openxmlformats.org/markup-compatibility/2006">
              <mc:Choice xmlns:v="urn:schemas-microsoft-com:vml" Requires="v">
                <p:oleObj spid="_x0000_s1038" r:id="rId5" imgW="2975106" imgH="2286198" progId="Excel.Sheet.8">
                  <p:embed/>
                </p:oleObj>
              </mc:Choice>
              <mc:Fallback>
                <p:oleObj r:id="rId5" imgW="2975106" imgH="2286198"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4648200"/>
                        <a:ext cx="29718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3"/>
          <p:cNvGraphicFramePr>
            <a:graphicFrameLocks noGrp="1"/>
          </p:cNvGraphicFramePr>
          <p:nvPr>
            <p:ph sz="quarter" idx="2"/>
          </p:nvPr>
        </p:nvGraphicFramePr>
        <p:xfrm>
          <a:off x="3162300" y="4724400"/>
          <a:ext cx="2971800" cy="2286000"/>
        </p:xfrm>
        <a:graphic>
          <a:graphicData uri="http://schemas.openxmlformats.org/presentationml/2006/ole">
            <mc:AlternateContent xmlns:mc="http://schemas.openxmlformats.org/markup-compatibility/2006">
              <mc:Choice xmlns:v="urn:schemas-microsoft-com:vml" Requires="v">
                <p:oleObj spid="_x0000_s1039" r:id="rId7" imgW="2975106" imgH="2286198" progId="Excel.Sheet.8">
                  <p:embed/>
                </p:oleObj>
              </mc:Choice>
              <mc:Fallback>
                <p:oleObj r:id="rId7" imgW="2975106" imgH="2286198" progId="Excel.Sheet.8">
                  <p:embed/>
                  <p:pic>
                    <p:nvPicPr>
                      <p:cNvPr id="0" name=""/>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2300" y="4724400"/>
                        <a:ext cx="29718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790700" y="1104900"/>
            <a:ext cx="5605463" cy="954088"/>
          </a:xfrm>
          <a:prstGeom prst="rect">
            <a:avLst/>
          </a:prstGeom>
          <a:noFill/>
        </p:spPr>
        <p:txBody>
          <a:bodyPr wrap="none">
            <a:spAutoFit/>
          </a:bodyPr>
          <a:lstStyle/>
          <a:p>
            <a:pPr>
              <a:defRPr/>
            </a:pPr>
            <a:r>
              <a:rPr lang="en-US" sz="2800" u="sng" dirty="0">
                <a:solidFill>
                  <a:srgbClr val="000099"/>
                </a:solidFill>
                <a:latin typeface="+mn-lt"/>
              </a:rPr>
              <a:t>www.defensecastingsuppliers.com</a:t>
            </a:r>
          </a:p>
          <a:p>
            <a:pPr>
              <a:defRPr/>
            </a:pPr>
            <a:endParaRPr lang="en-US" sz="2800" dirty="0">
              <a:latin typeface="+mn-lt"/>
            </a:endParaRPr>
          </a:p>
        </p:txBody>
      </p:sp>
    </p:spTree>
    <p:extLst>
      <p:ext uri="{BB962C8B-B14F-4D97-AF65-F5344CB8AC3E}">
        <p14:creationId xmlns:p14="http://schemas.microsoft.com/office/powerpoint/2010/main" val="2568186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26"/>
          <p:cNvSpPr>
            <a:spLocks noGrp="1" noChangeArrowheads="1"/>
          </p:cNvSpPr>
          <p:nvPr>
            <p:ph type="title" idx="4294967295"/>
          </p:nvPr>
        </p:nvSpPr>
        <p:spPr>
          <a:xfrm>
            <a:off x="1181100" y="-38100"/>
            <a:ext cx="6400800" cy="1143000"/>
          </a:xfrm>
        </p:spPr>
        <p:txBody>
          <a:bodyPr>
            <a:normAutofit fontScale="90000"/>
          </a:bodyPr>
          <a:lstStyle/>
          <a:p>
            <a:pPr eaLnBrk="1" hangingPunct="1"/>
            <a:r>
              <a:rPr lang="en-US" sz="3600" b="0" dirty="0" smtClean="0"/>
              <a:t>National Forging Tooling</a:t>
            </a:r>
            <a:br>
              <a:rPr lang="en-US" sz="3600" b="0" dirty="0" smtClean="0"/>
            </a:br>
            <a:r>
              <a:rPr lang="en-US" sz="3600" b="0" dirty="0" smtClean="0"/>
              <a:t> Database (NFTD)</a:t>
            </a:r>
          </a:p>
        </p:txBody>
      </p:sp>
      <p:sp>
        <p:nvSpPr>
          <p:cNvPr id="20483" name="Text Box 1029"/>
          <p:cNvSpPr txBox="1">
            <a:spLocks noChangeArrowheads="1"/>
          </p:cNvSpPr>
          <p:nvPr/>
        </p:nvSpPr>
        <p:spPr bwMode="auto">
          <a:xfrm>
            <a:off x="152400" y="1524000"/>
            <a:ext cx="8610600" cy="4832092"/>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defRPr/>
            </a:pPr>
            <a:r>
              <a:rPr lang="en-US" sz="2800" dirty="0">
                <a:latin typeface="+mn-lt"/>
                <a:cs typeface="Arial" charset="0"/>
              </a:rPr>
              <a:t>Purpose</a:t>
            </a:r>
          </a:p>
          <a:p>
            <a:pPr marL="914400" lvl="1" indent="-457200">
              <a:buFont typeface="Arial" panose="020B0604020202020204" pitchFamily="34" charset="0"/>
              <a:buChar char="•"/>
              <a:defRPr/>
            </a:pPr>
            <a:r>
              <a:rPr lang="en-US" sz="2800" dirty="0">
                <a:latin typeface="+mn-lt"/>
                <a:cs typeface="Arial" charset="0"/>
              </a:rPr>
              <a:t>Rapidly locate forging dies for legacy weapon systems</a:t>
            </a:r>
          </a:p>
          <a:p>
            <a:pPr marL="457200" indent="-457200">
              <a:buFont typeface="Arial" panose="020B0604020202020204" pitchFamily="34" charset="0"/>
              <a:buChar char="•"/>
              <a:defRPr/>
            </a:pPr>
            <a:r>
              <a:rPr lang="en-US" sz="2800" dirty="0">
                <a:latin typeface="+mn-lt"/>
                <a:cs typeface="Arial" charset="0"/>
              </a:rPr>
              <a:t>Benefits</a:t>
            </a:r>
          </a:p>
          <a:p>
            <a:pPr marL="914400" lvl="1" indent="-457200">
              <a:buFont typeface="Arial" panose="020B0604020202020204" pitchFamily="34" charset="0"/>
              <a:buChar char="•"/>
              <a:defRPr/>
            </a:pPr>
            <a:r>
              <a:rPr lang="en-US" sz="2800" dirty="0">
                <a:latin typeface="+mn-lt"/>
                <a:cs typeface="Arial" charset="0"/>
              </a:rPr>
              <a:t>Web base database</a:t>
            </a:r>
          </a:p>
          <a:p>
            <a:pPr marL="1371600" lvl="2" indent="-457200">
              <a:buFont typeface="Wingdings" panose="05000000000000000000" pitchFamily="2" charset="2"/>
              <a:buChar char="Ø"/>
              <a:defRPr/>
            </a:pPr>
            <a:r>
              <a:rPr lang="en-US" sz="2800" dirty="0">
                <a:latin typeface="+mn-lt"/>
                <a:cs typeface="Arial" charset="0"/>
              </a:rPr>
              <a:t>Locates forging dies and suppliers</a:t>
            </a:r>
          </a:p>
          <a:p>
            <a:pPr marL="1371600" lvl="2" indent="-457200">
              <a:buFont typeface="Wingdings" panose="05000000000000000000" pitchFamily="2" charset="2"/>
              <a:buChar char="Ø"/>
              <a:defRPr/>
            </a:pPr>
            <a:r>
              <a:rPr lang="en-US" sz="2800" dirty="0">
                <a:latin typeface="+mn-lt"/>
                <a:cs typeface="Arial" charset="0"/>
              </a:rPr>
              <a:t>Widely accessible through Haystack Gold</a:t>
            </a:r>
          </a:p>
          <a:p>
            <a:pPr marL="914400" lvl="1" indent="-457200">
              <a:buFont typeface="Arial" panose="020B0604020202020204" pitchFamily="34" charset="0"/>
              <a:buChar char="•"/>
              <a:defRPr/>
            </a:pPr>
            <a:r>
              <a:rPr lang="en-US" sz="2800" dirty="0">
                <a:latin typeface="+mn-lt"/>
                <a:cs typeface="Arial" charset="0"/>
              </a:rPr>
              <a:t>Reduces ALT and PLT</a:t>
            </a:r>
          </a:p>
          <a:p>
            <a:pPr marL="914400" lvl="1" indent="-457200">
              <a:buFont typeface="Arial" panose="020B0604020202020204" pitchFamily="34" charset="0"/>
              <a:buChar char="•"/>
              <a:defRPr/>
            </a:pPr>
            <a:r>
              <a:rPr lang="en-US" sz="2800" dirty="0">
                <a:latin typeface="+mn-lt"/>
                <a:cs typeface="Arial" charset="0"/>
              </a:rPr>
              <a:t>Avoids costs of designing/building new dies</a:t>
            </a:r>
          </a:p>
          <a:p>
            <a:pPr marL="1371600" lvl="2" indent="-457200">
              <a:buFont typeface="Wingdings" panose="05000000000000000000" pitchFamily="2" charset="2"/>
              <a:buChar char="Ø"/>
              <a:defRPr/>
            </a:pPr>
            <a:r>
              <a:rPr lang="en-US" sz="2800" dirty="0">
                <a:latin typeface="+mn-lt"/>
                <a:cs typeface="Arial" charset="0"/>
              </a:rPr>
              <a:t>Huge benefit for small order sizes</a:t>
            </a:r>
          </a:p>
          <a:p>
            <a:pPr marL="914400" lvl="1" indent="-457200">
              <a:buFont typeface="Arial" panose="020B0604020202020204" pitchFamily="34" charset="0"/>
              <a:buChar char="•"/>
              <a:defRPr/>
            </a:pPr>
            <a:r>
              <a:rPr lang="en-US" sz="2800" dirty="0">
                <a:cs typeface="Arial" charset="0"/>
              </a:rPr>
              <a:t>Sustainable beyond the life of the FAST Program </a:t>
            </a:r>
            <a:endParaRPr lang="en-US" sz="2000" dirty="0"/>
          </a:p>
        </p:txBody>
      </p:sp>
    </p:spTree>
    <p:extLst>
      <p:ext uri="{BB962C8B-B14F-4D97-AF65-F5344CB8AC3E}">
        <p14:creationId xmlns:p14="http://schemas.microsoft.com/office/powerpoint/2010/main" val="29932776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26"/>
          <p:cNvSpPr>
            <a:spLocks noGrp="1" noChangeArrowheads="1"/>
          </p:cNvSpPr>
          <p:nvPr>
            <p:ph type="title" idx="4294967295"/>
          </p:nvPr>
        </p:nvSpPr>
        <p:spPr>
          <a:xfrm>
            <a:off x="952500" y="38100"/>
            <a:ext cx="6400800" cy="1143000"/>
          </a:xfrm>
        </p:spPr>
        <p:txBody>
          <a:bodyPr/>
          <a:lstStyle/>
          <a:p>
            <a:pPr eaLnBrk="1" hangingPunct="1"/>
            <a:r>
              <a:rPr lang="en-US" sz="3600" b="0" dirty="0" smtClean="0"/>
              <a:t>Navigating NFTD</a:t>
            </a:r>
          </a:p>
        </p:txBody>
      </p:sp>
      <p:sp>
        <p:nvSpPr>
          <p:cNvPr id="32771" name="Text Box 1029"/>
          <p:cNvSpPr txBox="1">
            <a:spLocks noChangeArrowheads="1"/>
          </p:cNvSpPr>
          <p:nvPr/>
        </p:nvSpPr>
        <p:spPr bwMode="auto">
          <a:xfrm>
            <a:off x="571500" y="1143000"/>
            <a:ext cx="8496300" cy="1692275"/>
          </a:xfrm>
          <a:prstGeom prst="rect">
            <a:avLst/>
          </a:prstGeom>
          <a:noFill/>
          <a:ln w="9525">
            <a:noFill/>
            <a:miter lim="800000"/>
            <a:headEnd/>
            <a:tailEnd/>
          </a:ln>
        </p:spPr>
        <p:txBody>
          <a:bodyPr>
            <a:spAutoFit/>
          </a:bodyPr>
          <a:lstStyle/>
          <a:p>
            <a:pPr marL="457200" indent="-457200">
              <a:buFont typeface="Arial" pitchFamily="34" charset="0"/>
              <a:buChar char="•"/>
              <a:defRPr/>
            </a:pPr>
            <a:r>
              <a:rPr lang="en-US" sz="2800" dirty="0" smtClean="0">
                <a:latin typeface="+mn-lt"/>
                <a:cs typeface="Arial" charset="0"/>
              </a:rPr>
              <a:t>Method</a:t>
            </a:r>
            <a:r>
              <a:rPr lang="en-US" sz="2800" dirty="0">
                <a:latin typeface="+mn-lt"/>
                <a:cs typeface="Arial" charset="0"/>
              </a:rPr>
              <a:t>:  Log into Haystack Gold</a:t>
            </a:r>
          </a:p>
          <a:p>
            <a:pPr marL="457200" indent="-457200">
              <a:buFont typeface="Arial" pitchFamily="34" charset="0"/>
              <a:buChar char="•"/>
              <a:defRPr/>
            </a:pPr>
            <a:r>
              <a:rPr lang="en-US" sz="2800" dirty="0">
                <a:latin typeface="+mn-lt"/>
                <a:cs typeface="Arial" charset="0"/>
              </a:rPr>
              <a:t>Select the Database drop-down menu</a:t>
            </a:r>
          </a:p>
          <a:p>
            <a:pPr marL="457200" indent="-457200">
              <a:buFont typeface="Arial" pitchFamily="34" charset="0"/>
              <a:buChar char="•"/>
              <a:defRPr/>
            </a:pPr>
            <a:r>
              <a:rPr lang="en-US" sz="2800" dirty="0">
                <a:latin typeface="+mn-lt"/>
                <a:cs typeface="Arial" charset="0"/>
              </a:rPr>
              <a:t>Select “Other Databases”, then “Forging/Tooling</a:t>
            </a:r>
            <a:r>
              <a:rPr lang="en-US" sz="2000" dirty="0">
                <a:cs typeface="Arial" charset="0"/>
              </a:rPr>
              <a:t>”</a:t>
            </a:r>
          </a:p>
          <a:p>
            <a:pPr marL="914400" lvl="1" indent="-457200">
              <a:buClr>
                <a:schemeClr val="accent2"/>
              </a:buClr>
              <a:buFont typeface="Wingdings" pitchFamily="2" charset="2"/>
              <a:buChar char="§"/>
              <a:defRPr/>
            </a:pPr>
            <a:endParaRPr lang="en-US" sz="2000" dirty="0"/>
          </a:p>
        </p:txBody>
      </p:sp>
      <p:pic>
        <p:nvPicPr>
          <p:cNvPr id="38915" name="Picture 2"/>
          <p:cNvPicPr>
            <a:picLocks noChangeAspect="1" noChangeArrowheads="1"/>
          </p:cNvPicPr>
          <p:nvPr/>
        </p:nvPicPr>
        <p:blipFill>
          <a:blip r:embed="rId2"/>
          <a:srcRect l="55904" b="23000"/>
          <a:stretch>
            <a:fillRect/>
          </a:stretch>
        </p:blipFill>
        <p:spPr bwMode="auto">
          <a:xfrm>
            <a:off x="533400" y="2514600"/>
            <a:ext cx="8267700" cy="4249738"/>
          </a:xfrm>
          <a:prstGeom prst="rect">
            <a:avLst/>
          </a:prstGeom>
          <a:noFill/>
          <a:ln w="9525">
            <a:noFill/>
            <a:miter lim="800000"/>
            <a:headEnd/>
            <a:tailEnd/>
          </a:ln>
        </p:spPr>
      </p:pic>
    </p:spTree>
    <p:extLst>
      <p:ext uri="{BB962C8B-B14F-4D97-AF65-F5344CB8AC3E}">
        <p14:creationId xmlns:p14="http://schemas.microsoft.com/office/powerpoint/2010/main" val="37713092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ChangeArrowheads="1"/>
          </p:cNvSpPr>
          <p:nvPr>
            <p:ph type="title" idx="4294967295"/>
          </p:nvPr>
        </p:nvSpPr>
        <p:spPr>
          <a:xfrm>
            <a:off x="1143000" y="76200"/>
            <a:ext cx="6400800" cy="838200"/>
          </a:xfrm>
        </p:spPr>
        <p:txBody>
          <a:bodyPr>
            <a:normAutofit fontScale="90000"/>
          </a:bodyPr>
          <a:lstStyle/>
          <a:p>
            <a:pPr eaLnBrk="1" hangingPunct="1"/>
            <a:r>
              <a:rPr lang="en-US" sz="3600" b="0" dirty="0" smtClean="0"/>
              <a:t>Forging Industry Association Website</a:t>
            </a:r>
          </a:p>
        </p:txBody>
      </p:sp>
      <p:sp>
        <p:nvSpPr>
          <p:cNvPr id="37891" name="Text Box 1029"/>
          <p:cNvSpPr txBox="1">
            <a:spLocks noChangeArrowheads="1"/>
          </p:cNvSpPr>
          <p:nvPr/>
        </p:nvSpPr>
        <p:spPr bwMode="auto">
          <a:xfrm>
            <a:off x="1333500" y="1028700"/>
            <a:ext cx="6629400" cy="584775"/>
          </a:xfrm>
          <a:prstGeom prst="rect">
            <a:avLst/>
          </a:prstGeom>
          <a:noFill/>
          <a:ln w="9525">
            <a:noFill/>
            <a:miter lim="800000"/>
            <a:headEnd/>
            <a:tailEnd/>
          </a:ln>
        </p:spPr>
        <p:txBody>
          <a:bodyPr>
            <a:spAutoFit/>
          </a:bodyPr>
          <a:lstStyle/>
          <a:p>
            <a:pPr lvl="1" indent="-457200" algn="ctr">
              <a:buClr>
                <a:schemeClr val="accent2"/>
              </a:buClr>
              <a:defRPr/>
            </a:pPr>
            <a:r>
              <a:rPr lang="en-US" sz="3200" u="sng" dirty="0">
                <a:latin typeface="+mn-lt"/>
              </a:rPr>
              <a:t>http://</a:t>
            </a:r>
            <a:r>
              <a:rPr lang="en-US" sz="3200" u="sng" dirty="0" smtClean="0"/>
              <a:t>www.forging.org</a:t>
            </a:r>
            <a:endParaRPr lang="en-US" sz="2000" dirty="0">
              <a:cs typeface="Arial" charset="0"/>
            </a:endParaRPr>
          </a:p>
        </p:txBody>
      </p:sp>
      <p:sp>
        <p:nvSpPr>
          <p:cNvPr id="7" name="TextBox 6"/>
          <p:cNvSpPr txBox="1"/>
          <p:nvPr/>
        </p:nvSpPr>
        <p:spPr>
          <a:xfrm>
            <a:off x="1143000" y="1485900"/>
            <a:ext cx="5443285" cy="1231106"/>
          </a:xfrm>
          <a:prstGeom prst="rect">
            <a:avLst/>
          </a:prstGeom>
          <a:noFill/>
        </p:spPr>
        <p:txBody>
          <a:bodyPr wrap="none">
            <a:spAutoFit/>
          </a:bodyPr>
          <a:lstStyle/>
          <a:p>
            <a:pPr>
              <a:buFont typeface="Arial" pitchFamily="34" charset="0"/>
              <a:buChar char="•"/>
              <a:defRPr/>
            </a:pPr>
            <a:r>
              <a:rPr lang="en-US" sz="2800" dirty="0">
                <a:solidFill>
                  <a:srgbClr val="000099"/>
                </a:solidFill>
                <a:latin typeface="+mn-lt"/>
                <a:cs typeface="Arial" charset="0"/>
              </a:rPr>
              <a:t>  </a:t>
            </a:r>
            <a:r>
              <a:rPr lang="en-US" sz="2800" dirty="0">
                <a:latin typeface="+mn-lt"/>
                <a:cs typeface="Arial" charset="0"/>
              </a:rPr>
              <a:t>Locate Forge Shops</a:t>
            </a:r>
          </a:p>
          <a:p>
            <a:pPr>
              <a:buFont typeface="Arial" pitchFamily="34" charset="0"/>
              <a:buChar char="•"/>
              <a:defRPr/>
            </a:pPr>
            <a:r>
              <a:rPr lang="en-US" sz="2800" dirty="0">
                <a:latin typeface="+mn-lt"/>
                <a:cs typeface="Arial" charset="0"/>
              </a:rPr>
              <a:t>  Submit Request for Quotes (RFQs)</a:t>
            </a:r>
          </a:p>
          <a:p>
            <a:pPr>
              <a:defRPr/>
            </a:pPr>
            <a:endParaRPr lang="en-US" dirty="0"/>
          </a:p>
        </p:txBody>
      </p:sp>
      <p:sp>
        <p:nvSpPr>
          <p:cNvPr id="2" name="TextBox 1"/>
          <p:cNvSpPr txBox="1"/>
          <p:nvPr/>
        </p:nvSpPr>
        <p:spPr>
          <a:xfrm>
            <a:off x="1333500" y="3276600"/>
            <a:ext cx="5816849" cy="1200329"/>
          </a:xfrm>
          <a:prstGeom prst="rect">
            <a:avLst/>
          </a:prstGeom>
          <a:noFill/>
        </p:spPr>
        <p:txBody>
          <a:bodyPr wrap="none" rtlCol="0">
            <a:spAutoFit/>
          </a:bodyPr>
          <a:lstStyle/>
          <a:p>
            <a:r>
              <a:rPr lang="en-US" sz="2400" b="1" dirty="0" smtClean="0">
                <a:solidFill>
                  <a:srgbClr val="002060"/>
                </a:solidFill>
              </a:rPr>
              <a:t>For Direct DLA submission for Assistance on </a:t>
            </a:r>
          </a:p>
          <a:p>
            <a:r>
              <a:rPr lang="en-US" sz="2400" b="1" dirty="0" smtClean="0">
                <a:solidFill>
                  <a:srgbClr val="002060"/>
                </a:solidFill>
              </a:rPr>
              <a:t>Land or Maritime NSN’s:</a:t>
            </a:r>
          </a:p>
          <a:p>
            <a:r>
              <a:rPr lang="en-US" sz="2400" b="1" dirty="0" smtClean="0">
                <a:hlinkClick r:id="rId2"/>
              </a:rPr>
              <a:t>dscc.cast.forge@dla.mil</a:t>
            </a:r>
            <a:endParaRPr lang="en-US" sz="2400" b="1" dirty="0" smtClean="0"/>
          </a:p>
        </p:txBody>
      </p:sp>
    </p:spTree>
    <p:extLst>
      <p:ext uri="{BB962C8B-B14F-4D97-AF65-F5344CB8AC3E}">
        <p14:creationId xmlns:p14="http://schemas.microsoft.com/office/powerpoint/2010/main" val="16892277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436</Words>
  <Application>Microsoft Office PowerPoint</Application>
  <PresentationFormat>On-screen Show (4:3)</PresentationFormat>
  <Paragraphs>57</Paragraphs>
  <Slides>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Office Theme</vt:lpstr>
      <vt:lpstr>Microsoft Excel 97-2003 Worksheet</vt:lpstr>
      <vt:lpstr>Castings and Forgings</vt:lpstr>
      <vt:lpstr>DSCC’s MetaLFACT</vt:lpstr>
      <vt:lpstr>Cast Tooling Database</vt:lpstr>
      <vt:lpstr>Casting Suppliers Database</vt:lpstr>
      <vt:lpstr>National Forging Tooling  Database (NFTD)</vt:lpstr>
      <vt:lpstr>Navigating NFTD</vt:lpstr>
      <vt:lpstr>Forging Industry Association Website</vt:lpstr>
    </vt:vector>
  </TitlesOfParts>
  <Company>Defense Logistics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DSCC Casting and Forging Assistance Tools</dc:title>
  <dc:creator>Defense Logistics Agency</dc:creator>
  <cp:lastModifiedBy>Sunday, Rocky E DLA CIV LAND AND MARITIME</cp:lastModifiedBy>
  <cp:revision>5</cp:revision>
  <dcterms:created xsi:type="dcterms:W3CDTF">2014-04-15T17:04:44Z</dcterms:created>
  <dcterms:modified xsi:type="dcterms:W3CDTF">2016-03-31T13:42:05Z</dcterms:modified>
</cp:coreProperties>
</file>